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0" r:id="rId1"/>
    <p:sldMasterId id="2147483662" r:id="rId2"/>
  </p:sldMasterIdLst>
  <p:notesMasterIdLst>
    <p:notesMasterId r:id="rId22"/>
  </p:notesMasterIdLst>
  <p:sldIdLst>
    <p:sldId id="323" r:id="rId3"/>
    <p:sldId id="257" r:id="rId4"/>
    <p:sldId id="258" r:id="rId5"/>
    <p:sldId id="286" r:id="rId6"/>
    <p:sldId id="293" r:id="rId7"/>
    <p:sldId id="288" r:id="rId8"/>
    <p:sldId id="368" r:id="rId9"/>
    <p:sldId id="282" r:id="rId10"/>
    <p:sldId id="291" r:id="rId11"/>
    <p:sldId id="283" r:id="rId12"/>
    <p:sldId id="284" r:id="rId13"/>
    <p:sldId id="285" r:id="rId14"/>
    <p:sldId id="369" r:id="rId15"/>
    <p:sldId id="365" r:id="rId16"/>
    <p:sldId id="366" r:id="rId17"/>
    <p:sldId id="362" r:id="rId18"/>
    <p:sldId id="289" r:id="rId19"/>
    <p:sldId id="292" r:id="rId20"/>
    <p:sldId id="280" r:id="rId21"/>
  </p:sldIdLst>
  <p:sldSz cx="9144000" cy="6858000" type="screen4x3"/>
  <p:notesSz cx="6781800" cy="9926638"/>
  <p:embeddedFontLst>
    <p:embeddedFont>
      <p:font typeface="Arial Narrow" panose="020B0606020202030204" pitchFamily="34" charset="0"/>
      <p:regular r:id="rId23"/>
      <p:bold r:id="rId24"/>
      <p:italic r:id="rId25"/>
      <p:boldItalic r:id="rId26"/>
    </p:embeddedFont>
    <p:embeddedFont>
      <p:font typeface="Constantia" panose="02030602050306030303" pitchFamily="18" charset="0"/>
      <p:regular r:id="rId27"/>
      <p:bold r:id="rId28"/>
      <p:italic r:id="rId29"/>
      <p:boldItalic r:id="rId30"/>
    </p:embeddedFont>
    <p:embeddedFont>
      <p:font typeface="Tahoma" panose="020B0604030504040204" pitchFamily="3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9" roundtripDataSignature="AMtx7miRamHRkJtxDubeZSqGrivz5Cao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38" autoAdjust="0"/>
    <p:restoredTop sz="94660"/>
  </p:normalViewPr>
  <p:slideViewPr>
    <p:cSldViewPr snapToGrid="0">
      <p:cViewPr varScale="1">
        <p:scale>
          <a:sx n="83" d="100"/>
          <a:sy n="83" d="100"/>
        </p:scale>
        <p:origin x="1315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21" Type="http://schemas.openxmlformats.org/officeDocument/2006/relationships/slide" Target="slides/slide19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49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/Relationships>
</file>

<file path=ppt/media/image1.jpg>
</file>

<file path=ppt/media/image10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38462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41750" y="0"/>
            <a:ext cx="2938462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09637" y="744537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0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28162"/>
            <a:ext cx="2938462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462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9638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FAD35-AF72-4834-B754-B0F8E1465B9D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2510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2096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5091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12687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d9625774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6" name="Google Shape;86;g1d96257743d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g1d96257743d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78293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d9625774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6" name="Google Shape;86;g1d96257743d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g1d96257743d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10047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bbd2e6e3df_2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0" name="Google Shape;270;g1bbd2e6e3df_2_281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1" name="Google Shape;271;g1bbd2e6e3df_2_281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0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3" name="Google Shape;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9495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36967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1480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93495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8809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1ad410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9638" y="744538"/>
            <a:ext cx="4962525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" name="Google Shape;79;g1bb1ad410c0_0_0:notes"/>
          <p:cNvSpPr txBox="1">
            <a:spLocks noGrp="1"/>
          </p:cNvSpPr>
          <p:nvPr>
            <p:ph type="body" idx="1"/>
          </p:nvPr>
        </p:nvSpPr>
        <p:spPr>
          <a:xfrm>
            <a:off x="677862" y="4714875"/>
            <a:ext cx="54261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1bb1ad410c0_0_0:notes"/>
          <p:cNvSpPr txBox="1">
            <a:spLocks noGrp="1"/>
          </p:cNvSpPr>
          <p:nvPr>
            <p:ph type="sldNum" idx="12"/>
          </p:nvPr>
        </p:nvSpPr>
        <p:spPr>
          <a:xfrm>
            <a:off x="3841750" y="9428162"/>
            <a:ext cx="29385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3279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612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144462" y="928687"/>
            <a:ext cx="8642350" cy="5472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•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•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612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250825" y="547688"/>
            <a:ext cx="4244975" cy="57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•"/>
              <a:defRPr sz="2800"/>
            </a:lvl1pPr>
            <a:lvl2pPr marL="914400" lvl="1" indent="-3124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320"/>
              <a:buChar char="•"/>
              <a:defRPr sz="2400"/>
            </a:lvl2pPr>
            <a:lvl3pPr marL="1371600" lvl="2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2000"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•"/>
              <a:defRPr sz="1800"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2"/>
          </p:nvPr>
        </p:nvSpPr>
        <p:spPr>
          <a:xfrm>
            <a:off x="4648200" y="547688"/>
            <a:ext cx="4244975" cy="57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•"/>
              <a:defRPr sz="2800"/>
            </a:lvl1pPr>
            <a:lvl2pPr marL="914400" lvl="1" indent="-3124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320"/>
              <a:buChar char="•"/>
              <a:defRPr sz="2400"/>
            </a:lvl2pPr>
            <a:lvl3pPr marL="1371600" lvl="2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2000"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•"/>
              <a:defRPr sz="1800"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t" anchorCtr="1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70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0209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83496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0387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42729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07256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45658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35771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4102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612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475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82406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61317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495300" y="3933825"/>
            <a:ext cx="8153400" cy="935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9pPr>
          </a:lstStyle>
          <a:p>
            <a:pPr eaLnBrk="1" hangingPunct="1"/>
            <a:endParaRPr lang="ko-KR" altLang="en-US" sz="2400">
              <a:latin typeface="Arial Narrow" pitchFamily="34" charset="0"/>
            </a:endParaRP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gray">
          <a:xfrm>
            <a:off x="0" y="2636838"/>
            <a:ext cx="9144000" cy="71437"/>
          </a:xfrm>
          <a:prstGeom prst="rect">
            <a:avLst/>
          </a:prstGeom>
          <a:gradFill rotWithShape="1">
            <a:gsLst>
              <a:gs pos="0">
                <a:srgbClr val="766000"/>
              </a:gs>
              <a:gs pos="100000">
                <a:srgbClr val="FFDE53"/>
              </a:gs>
            </a:gsLst>
            <a:lin ang="0" scaled="1"/>
          </a:gradFill>
          <a:ln w="3175">
            <a:solidFill>
              <a:srgbClr val="FFDE53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Gulim" pitchFamily="34" charset="-127"/>
              </a:defRPr>
            </a:lvl9pPr>
          </a:lstStyle>
          <a:p>
            <a:pPr eaLnBrk="1" hangingPunct="1"/>
            <a:endParaRPr kumimoji="1" lang="ko-KR" altLang="en-US" sz="2400">
              <a:latin typeface="Tahoma" pitchFamily="34" charset="0"/>
            </a:endParaRPr>
          </a:p>
        </p:txBody>
      </p:sp>
      <p:pic>
        <p:nvPicPr>
          <p:cNvPr id="5" name="Picture 8" descr="neomail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5" y="3429000"/>
            <a:ext cx="1685925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56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4625" y="981075"/>
            <a:ext cx="8718550" cy="1466850"/>
          </a:xfrm>
          <a:noFill/>
        </p:spPr>
        <p:txBody>
          <a:bodyPr lIns="91440" tIns="45720" rIns="91440" bIns="45720" anchor="b" anchorCtr="0"/>
          <a:lstStyle>
            <a:lvl1pPr>
              <a:defRPr sz="3600" b="1">
                <a:latin typeface="Times New Roman" pitchFamily="18" charset="0"/>
                <a:ea typeface="휴먼명조" pitchFamily="2" charset="-127"/>
                <a:cs typeface="Times New Roman" pitchFamily="18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236108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6858000" y="0"/>
            <a:ext cx="2286000" cy="6308725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/>
          <p:nvPr/>
        </p:nvSpPr>
        <p:spPr>
          <a:xfrm rot="5400000">
            <a:off x="4846638" y="2011362"/>
            <a:ext cx="6308725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Click to edit Master title style</a:t>
            </a:r>
            <a:endParaRPr sz="3200" b="0" i="0" u="none" strike="noStrike" cap="none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1"/>
          </p:nvPr>
        </p:nvSpPr>
        <p:spPr>
          <a:xfrm rot="5400000">
            <a:off x="198438" y="-198438"/>
            <a:ext cx="6308725" cy="67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•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•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612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1"/>
          </p:nvPr>
        </p:nvSpPr>
        <p:spPr>
          <a:xfrm rot="5400000">
            <a:off x="1729581" y="-656432"/>
            <a:ext cx="5472112" cy="864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•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•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b" anchorCtr="1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b" anchorCtr="1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052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920"/>
              <a:buChar char="•"/>
              <a:defRPr sz="3200"/>
            </a:lvl1pPr>
            <a:lvl2pPr marL="914400" lvl="1" indent="-32639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540"/>
              <a:buChar char="•"/>
              <a:defRPr sz="2800"/>
            </a:lvl2pPr>
            <a:lvl3pPr marL="1371600" lvl="2" indent="-3048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Char char="•"/>
              <a:defRPr sz="24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2000"/>
            </a:lvl4pPr>
            <a:lvl5pPr marL="2286000" lvl="4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2000"/>
            </a:lvl5pPr>
            <a:lvl6pPr marL="2743200" lvl="5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2000"/>
            </a:lvl6pPr>
            <a:lvl7pPr marL="3200400" lvl="6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2000"/>
            </a:lvl7pPr>
            <a:lvl8pPr marL="3657600" lvl="7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2000"/>
            </a:lvl8pPr>
            <a:lvl9pPr marL="4114800" lvl="8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612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•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•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•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•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•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•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612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144462" y="928687"/>
            <a:ext cx="8642350" cy="5472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•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124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320"/>
              <a:buFont typeface="Noto Sans Symbols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00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794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/>
          <p:nvPr/>
        </p:nvSpPr>
        <p:spPr>
          <a:xfrm>
            <a:off x="28575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ahoma"/>
              <a:buNone/>
            </a:pP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5"/>
          <p:cNvSpPr txBox="1"/>
          <p:nvPr/>
        </p:nvSpPr>
        <p:spPr>
          <a:xfrm>
            <a:off x="6072187" y="6215062"/>
            <a:ext cx="31432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600"/>
              <a:buFont typeface="Constantia"/>
              <a:buNone/>
            </a:pPr>
            <a:r>
              <a:rPr lang="en-US" sz="1600" b="0" i="0" u="none" strike="noStrike" cap="none">
                <a:solidFill>
                  <a:srgbClr val="444444"/>
                </a:solidFill>
                <a:latin typeface="Constantia"/>
                <a:ea typeface="Constantia"/>
                <a:cs typeface="Constantia"/>
                <a:sym typeface="Constantia"/>
              </a:rPr>
              <a:t>Department of CSE, CUET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5"/>
          <p:cNvSpPr txBox="1"/>
          <p:nvPr/>
        </p:nvSpPr>
        <p:spPr>
          <a:xfrm>
            <a:off x="0" y="6351587"/>
            <a:ext cx="9144000" cy="69850"/>
          </a:xfrm>
          <a:prstGeom prst="rect">
            <a:avLst/>
          </a:prstGeom>
          <a:gradFill>
            <a:gsLst>
              <a:gs pos="0">
                <a:srgbClr val="333333"/>
              </a:gs>
              <a:gs pos="100000">
                <a:srgbClr val="D0D0D0"/>
              </a:gs>
            </a:gsLst>
            <a:lin ang="0" scaled="0"/>
          </a:gradFill>
          <a:ln w="9525" cap="flat" cmpd="sng">
            <a:solidFill>
              <a:srgbClr val="ABABA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23" name="Google Shape;23;p5"/>
          <p:cNvSpPr txBox="1"/>
          <p:nvPr/>
        </p:nvSpPr>
        <p:spPr>
          <a:xfrm>
            <a:off x="0" y="857250"/>
            <a:ext cx="9144000" cy="71437"/>
          </a:xfrm>
          <a:prstGeom prst="rect">
            <a:avLst/>
          </a:prstGeom>
          <a:gradFill>
            <a:gsLst>
              <a:gs pos="0">
                <a:srgbClr val="766000"/>
              </a:gs>
              <a:gs pos="100000">
                <a:srgbClr val="FFDE53"/>
              </a:gs>
            </a:gsLst>
            <a:lin ang="0" scaled="0"/>
          </a:gradFill>
          <a:ln w="9525" cap="flat" cmpd="sng">
            <a:solidFill>
              <a:srgbClr val="E8B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24" name="Google Shape;24;p5" descr="Picture1.jp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1437" y="6215062"/>
            <a:ext cx="500062" cy="61436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</a:pPr>
            <a:fld id="{ABB59321-5340-49EB-8778-B7DD89709680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10/17/2024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</a:pPr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</a:pPr>
            <a:fld id="{E4F9C273-B588-468C-B2B0-95D887CE54A5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>
                <a:buClrTx/>
              </a:pPr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0880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5982" y="745553"/>
            <a:ext cx="7677727" cy="1323440"/>
          </a:xfrm>
        </p:spPr>
        <p:txBody>
          <a:bodyPr>
            <a:normAutofit/>
          </a:bodyPr>
          <a:lstStyle/>
          <a:p>
            <a:pPr algn="ctr"/>
            <a:r>
              <a:rPr lang="en-GB" b="0" dirty="0"/>
              <a:t>Abusive Language Detection from Multimodal Content using Transformers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3324016"/>
            <a:ext cx="2971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spcBef>
                <a:spcPct val="50000"/>
              </a:spcBef>
              <a:buNone/>
            </a:pPr>
            <a:r>
              <a:rPr lang="en-US" altLang="en-US" sz="2000" b="1" dirty="0"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rPr>
              <a:t>Course No.  : </a:t>
            </a:r>
            <a:r>
              <a:rPr lang="en-US" altLang="en-US" sz="2000" dirty="0"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rPr>
              <a:t>CSE-400</a:t>
            </a:r>
          </a:p>
          <a:p>
            <a:pPr marL="0" lvl="0" indent="0">
              <a:spcBef>
                <a:spcPct val="50000"/>
              </a:spcBef>
              <a:buNone/>
            </a:pPr>
            <a:r>
              <a:rPr lang="en-US" altLang="en-US" sz="2000" b="1" dirty="0"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rPr>
              <a:t>Course Title: </a:t>
            </a:r>
            <a:r>
              <a:rPr lang="en-US" altLang="en-US" sz="2000" dirty="0"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rPr>
              <a:t>Project and 		         Thesis</a:t>
            </a:r>
          </a:p>
          <a:p>
            <a:pPr marL="0" lvl="0" indent="0">
              <a:spcBef>
                <a:spcPct val="50000"/>
              </a:spcBef>
              <a:buNone/>
            </a:pPr>
            <a:endParaRPr lang="en-US" altLang="en-US" sz="2000" b="1" dirty="0">
              <a:latin typeface="Times New Roman" panose="02020603050405020304" pitchFamily="18" charset="0"/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pPr marL="0" lvl="0" indent="0" latinLnBrk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pPr marL="0" lvl="0" indent="0" latinLnBrk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Ashraful Islam Paran</a:t>
            </a:r>
          </a:p>
          <a:p>
            <a:pPr marL="0" lvl="0" indent="0" latinLnBrk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1904029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69280" y="3710835"/>
            <a:ext cx="34747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By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Dr. Mohammed Moshiul Hoque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Professor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Dept. of CSE, CUET</a:t>
            </a:r>
          </a:p>
        </p:txBody>
      </p:sp>
    </p:spTree>
    <p:extLst>
      <p:ext uri="{BB962C8B-B14F-4D97-AF65-F5344CB8AC3E}">
        <p14:creationId xmlns:p14="http://schemas.microsoft.com/office/powerpoint/2010/main" val="2143570269"/>
      </p:ext>
    </p:extLst>
  </p:cSld>
  <p:clrMapOvr>
    <a:masterClrMapping/>
  </p:clrMapOvr>
  <p:transition advTm="2056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Related Work</a:t>
            </a:r>
            <a:r>
              <a:rPr lang="en-US" altLang="en-US" dirty="0"/>
              <a:t> (Cont.)</a:t>
            </a:r>
            <a:endParaRPr dirty="0"/>
          </a:p>
        </p:txBody>
      </p:sp>
      <p:sp>
        <p:nvSpPr>
          <p:cNvPr id="83" name="Google Shape;83;g1bb1ad410c0_0_0"/>
          <p:cNvSpPr txBox="1">
            <a:spLocks noGrp="1"/>
          </p:cNvSpPr>
          <p:nvPr>
            <p:ph type="body" idx="1"/>
          </p:nvPr>
        </p:nvSpPr>
        <p:spPr>
          <a:xfrm>
            <a:off x="277091" y="959100"/>
            <a:ext cx="8793018" cy="54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None/>
            </a:pPr>
            <a:r>
              <a:rPr lang="en-GB" b="1" dirty="0"/>
              <a:t>Abusive Speech Detection in Indic Languages [3] (</a:t>
            </a:r>
            <a:r>
              <a:rPr lang="en-GB" b="1" dirty="0" err="1"/>
              <a:t>Spiesberger</a:t>
            </a:r>
            <a:r>
              <a:rPr lang="en-GB" b="1" dirty="0"/>
              <a:t> et al., 2024)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Dataset </a:t>
            </a:r>
            <a:r>
              <a:rPr lang="en-GB" sz="2600" dirty="0"/>
              <a:t>consists of 11,775 audio recordings</a:t>
            </a:r>
            <a:endParaRPr lang="en-US" sz="2600" dirty="0"/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OPENSMILE + RF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F1 score of 0.76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b="1" dirty="0"/>
              <a:t>Limitations: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Only audio modality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Low F1 score</a:t>
            </a:r>
          </a:p>
          <a:p>
            <a:pPr marL="0" indent="0" algn="just">
              <a:lnSpc>
                <a:spcPct val="150000"/>
              </a:lnSpc>
              <a:buClr>
                <a:schemeClr val="tx1"/>
              </a:buClr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641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Related Work</a:t>
            </a:r>
            <a:r>
              <a:rPr lang="en-US" altLang="en-US" dirty="0"/>
              <a:t> (Cont.)</a:t>
            </a:r>
            <a:endParaRPr dirty="0"/>
          </a:p>
        </p:txBody>
      </p:sp>
      <p:sp>
        <p:nvSpPr>
          <p:cNvPr id="83" name="Google Shape;83;g1bb1ad410c0_0_0"/>
          <p:cNvSpPr txBox="1">
            <a:spLocks noGrp="1"/>
          </p:cNvSpPr>
          <p:nvPr>
            <p:ph type="body" idx="1"/>
          </p:nvPr>
        </p:nvSpPr>
        <p:spPr>
          <a:xfrm>
            <a:off x="314036" y="959100"/>
            <a:ext cx="8756073" cy="54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None/>
            </a:pPr>
            <a:r>
              <a:rPr lang="en-GB" b="1" dirty="0"/>
              <a:t>Multimodal Abusive Language Detection in Tamil and Malayalam [4] (</a:t>
            </a:r>
            <a:r>
              <a:rPr lang="en-GB" b="1" dirty="0" err="1"/>
              <a:t>Premjith</a:t>
            </a:r>
            <a:r>
              <a:rPr lang="en-GB" b="1" dirty="0"/>
              <a:t> et al., 2023)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Dataset consists of 78 video clips in Tamil and Malayalam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Text, audio and video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F1 score of 0.71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 err="1"/>
              <a:t>ConvLSTM</a:t>
            </a:r>
            <a:r>
              <a:rPr lang="en-US" sz="2600" dirty="0"/>
              <a:t> + </a:t>
            </a:r>
            <a:r>
              <a:rPr lang="en-US" sz="2600" dirty="0" err="1"/>
              <a:t>BiLSTM</a:t>
            </a:r>
            <a:r>
              <a:rPr lang="en-US" sz="2600" dirty="0"/>
              <a:t> + MNB</a:t>
            </a:r>
          </a:p>
          <a:p>
            <a:pPr marL="0" indent="0" algn="just">
              <a:buClr>
                <a:schemeClr val="tx1"/>
              </a:buClr>
              <a:buSzPct val="100000"/>
              <a:buNone/>
            </a:pPr>
            <a:r>
              <a:rPr lang="en-US" sz="2400" b="1" dirty="0"/>
              <a:t>Limitations:</a:t>
            </a:r>
          </a:p>
          <a:p>
            <a:pPr marL="342900" indent="-342900" algn="just"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Very small dataset</a:t>
            </a:r>
          </a:p>
          <a:p>
            <a:pPr marL="342900" indent="-3429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Low F1 score</a:t>
            </a:r>
          </a:p>
          <a:p>
            <a:pPr marL="0" indent="0" algn="just">
              <a:buClr>
                <a:schemeClr val="tx1"/>
              </a:buClr>
              <a:buSzPct val="100000"/>
              <a:buNone/>
            </a:pPr>
            <a:endParaRPr lang="en-US" sz="2400" b="1" dirty="0"/>
          </a:p>
          <a:p>
            <a:pPr marL="0" indent="0" algn="just">
              <a:buClr>
                <a:schemeClr val="tx1"/>
              </a:buClr>
              <a:buSzPct val="100000"/>
              <a:buNone/>
            </a:pPr>
            <a:endParaRPr lang="en-US" sz="2400" b="1" dirty="0"/>
          </a:p>
          <a:p>
            <a:pPr marL="0" indent="0" algn="just">
              <a:buClr>
                <a:schemeClr val="tx1"/>
              </a:buCl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158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Related Work</a:t>
            </a:r>
            <a:r>
              <a:rPr lang="en-US" altLang="en-US" dirty="0"/>
              <a:t> (Cont.)</a:t>
            </a:r>
            <a:endParaRPr dirty="0"/>
          </a:p>
        </p:txBody>
      </p:sp>
      <p:sp>
        <p:nvSpPr>
          <p:cNvPr id="83" name="Google Shape;83;g1bb1ad410c0_0_0"/>
          <p:cNvSpPr txBox="1">
            <a:spLocks noGrp="1"/>
          </p:cNvSpPr>
          <p:nvPr>
            <p:ph type="body" idx="1"/>
          </p:nvPr>
        </p:nvSpPr>
        <p:spPr>
          <a:xfrm>
            <a:off x="166255" y="959100"/>
            <a:ext cx="8903854" cy="54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None/>
            </a:pPr>
            <a:r>
              <a:rPr lang="en-GB" b="1" dirty="0"/>
              <a:t>Toxicity Detection in Code-Mixed Videos [5] (</a:t>
            </a:r>
            <a:r>
              <a:rPr lang="en-GB" b="1" dirty="0" err="1"/>
              <a:t>Maity</a:t>
            </a:r>
            <a:r>
              <a:rPr lang="en-GB" b="1" dirty="0"/>
              <a:t> et al., 2024)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Dataset consisting of  931  </a:t>
            </a:r>
            <a:r>
              <a:rPr lang="en-GB" sz="2600" dirty="0"/>
              <a:t>videos 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Text, audio and video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Roberta + Whisper + </a:t>
            </a:r>
            <a:r>
              <a:rPr lang="en-US" sz="2600" dirty="0" err="1"/>
              <a:t>VideoMAE</a:t>
            </a:r>
            <a:endParaRPr lang="en-US" sz="2600" dirty="0"/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F1 score of 0.94</a:t>
            </a:r>
          </a:p>
          <a:p>
            <a:pPr marL="0" indent="0" algn="just">
              <a:lnSpc>
                <a:spcPct val="150000"/>
              </a:lnSpc>
              <a:buClr>
                <a:schemeClr val="tx1"/>
              </a:buClr>
              <a:buSzPct val="100000"/>
              <a:buNone/>
            </a:pPr>
            <a:r>
              <a:rPr lang="en-US" b="1" dirty="0"/>
              <a:t>Limitation: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Hindi language only</a:t>
            </a:r>
          </a:p>
        </p:txBody>
      </p:sp>
    </p:spTree>
    <p:extLst>
      <p:ext uri="{BB962C8B-B14F-4D97-AF65-F5344CB8AC3E}">
        <p14:creationId xmlns:p14="http://schemas.microsoft.com/office/powerpoint/2010/main" val="3472405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Research Gap</a:t>
            </a:r>
            <a:endParaRPr dirty="0"/>
          </a:p>
        </p:txBody>
      </p:sp>
      <p:sp>
        <p:nvSpPr>
          <p:cNvPr id="83" name="Google Shape;83;g1bb1ad410c0_0_0"/>
          <p:cNvSpPr txBox="1">
            <a:spLocks noGrp="1"/>
          </p:cNvSpPr>
          <p:nvPr>
            <p:ph type="body" idx="1"/>
          </p:nvPr>
        </p:nvSpPr>
        <p:spPr>
          <a:xfrm>
            <a:off x="-831274" y="1450109"/>
            <a:ext cx="9799783" cy="5153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71600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GB" dirty="0"/>
              <a:t>How can transformer-based models be adapted to effectively fuse and detect abusive language across text, audio, and video modalities in Bangla content?</a:t>
            </a:r>
          </a:p>
          <a:p>
            <a:pPr marL="1371600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GB" dirty="0"/>
              <a:t>How can a newly developed multimodal dataset be leveraged to improve the accuracy of abusive language detection?</a:t>
            </a:r>
          </a:p>
          <a:p>
            <a:pPr marL="1371600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780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860562"/>
          </a:xfrm>
        </p:spPr>
        <p:txBody>
          <a:bodyPr/>
          <a:lstStyle/>
          <a:p>
            <a:r>
              <a:rPr kumimoji="0" lang="en-US" sz="3600" kern="1200" dirty="0">
                <a:solidFill>
                  <a:srgbClr val="000000"/>
                </a:solidFill>
                <a:ea typeface="Gulim" pitchFamily="34" charset="-127"/>
              </a:rPr>
              <a:t>Methodology</a:t>
            </a:r>
            <a:endParaRPr lang="en-US" sz="36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1163782" y="5115615"/>
            <a:ext cx="5562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Blip>
                <a:blip r:embed="rId2"/>
              </a:buBlip>
              <a:defRPr kumimoji="1" sz="28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itchFamily="2" charset="2"/>
              <a:buBlip>
                <a:blip r:embed="rId2"/>
              </a:buBlip>
              <a:defRPr kumimoji="1" sz="24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itchFamily="2" charset="2"/>
              <a:buBlip>
                <a:blip r:embed="rId2"/>
              </a:buBlip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Blip>
                <a:blip r:embed="rId2"/>
              </a:buBlip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914400" lvl="2" indent="0" algn="ctr">
              <a:lnSpc>
                <a:spcPct val="150000"/>
              </a:lnSpc>
              <a:buNone/>
            </a:pPr>
            <a:r>
              <a:rPr lang="en-US" sz="1600" kern="0" dirty="0"/>
              <a:t>Figure 3: Abstract View of Methodology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0755BB-1DFC-8F78-2F60-02C1090A5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3560"/>
            <a:ext cx="9144000" cy="3708000"/>
          </a:xfrm>
          <a:prstGeom prst="rect">
            <a:avLst/>
          </a:prstGeom>
        </p:spPr>
      </p:pic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2378CDB6-9CFC-EA56-D9A3-0D2C975BF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86237"/>
            <a:ext cx="9144000" cy="370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667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860562"/>
          </a:xfrm>
        </p:spPr>
        <p:txBody>
          <a:bodyPr/>
          <a:lstStyle/>
          <a:p>
            <a:r>
              <a:rPr kumimoji="0" lang="en-US" sz="3600" kern="1200" dirty="0">
                <a:solidFill>
                  <a:srgbClr val="000000"/>
                </a:solidFill>
                <a:ea typeface="Gulim" pitchFamily="34" charset="-127"/>
              </a:rPr>
              <a:t>Methodology</a:t>
            </a:r>
            <a:endParaRPr lang="en-US" sz="36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1246910" y="5780634"/>
            <a:ext cx="5562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Blip>
                <a:blip r:embed="rId2"/>
              </a:buBlip>
              <a:defRPr kumimoji="1" sz="28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itchFamily="2" charset="2"/>
              <a:buBlip>
                <a:blip r:embed="rId2"/>
              </a:buBlip>
              <a:defRPr kumimoji="1" sz="24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itchFamily="2" charset="2"/>
              <a:buBlip>
                <a:blip r:embed="rId2"/>
              </a:buBlip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Blip>
                <a:blip r:embed="rId2"/>
              </a:buBlip>
              <a:defRPr kumimoji="1" sz="20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5pPr>
            <a:lvl6pPr marL="25146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Blip>
                <a:blip r:embed="rId2"/>
              </a:buBlip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914400" lvl="2" indent="0" algn="ctr">
              <a:lnSpc>
                <a:spcPct val="150000"/>
              </a:lnSpc>
              <a:buNone/>
            </a:pPr>
            <a:r>
              <a:rPr lang="en-US" sz="1600" kern="0" dirty="0"/>
              <a:t>Figure 4: Detailed view of Methodology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BA9F82-56EC-AC18-D54F-E5300BC0F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160" y="975360"/>
            <a:ext cx="4947919" cy="490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94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463" y="1219200"/>
            <a:ext cx="8466137" cy="4800600"/>
          </a:xfrm>
        </p:spPr>
        <p:txBody>
          <a:bodyPr/>
          <a:lstStyle/>
          <a:p>
            <a:pPr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sz="2600" dirty="0"/>
              <a:t>A multimodal </a:t>
            </a:r>
            <a:r>
              <a:rPr lang="it-IT" sz="2600" dirty="0"/>
              <a:t>dataset </a:t>
            </a:r>
            <a:r>
              <a:rPr lang="en-US" sz="2600" dirty="0"/>
              <a:t>will be developed for abusive language detection</a:t>
            </a:r>
          </a:p>
          <a:p>
            <a:pPr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sz="2600" dirty="0"/>
              <a:t>A multimodal framework will be developed </a:t>
            </a:r>
            <a:r>
              <a:rPr lang="en-GB" sz="2600" dirty="0"/>
              <a:t>for abusive language detection in videos</a:t>
            </a:r>
            <a:endParaRPr lang="en-US" sz="2600" dirty="0"/>
          </a:p>
          <a:p>
            <a:pPr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sz="2600" dirty="0"/>
              <a:t>Several transformer-based models and fusion techniques will be   investigated to find the state-of-the-art model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860562"/>
          </a:xfrm>
        </p:spPr>
        <p:txBody>
          <a:bodyPr/>
          <a:lstStyle/>
          <a:p>
            <a:r>
              <a:rPr kumimoji="0" lang="en-US" sz="3600" kern="1200" dirty="0">
                <a:solidFill>
                  <a:srgbClr val="000000"/>
                </a:solidFill>
                <a:ea typeface="Gulim" pitchFamily="34" charset="-127"/>
              </a:rPr>
              <a:t>Conclusion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29042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d96257743d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90" name="Google Shape;90;g1d96257743d_0_0"/>
          <p:cNvSpPr txBox="1">
            <a:spLocks noGrp="1"/>
          </p:cNvSpPr>
          <p:nvPr>
            <p:ph type="body" idx="1"/>
          </p:nvPr>
        </p:nvSpPr>
        <p:spPr>
          <a:xfrm>
            <a:off x="-346039" y="929699"/>
            <a:ext cx="9009748" cy="485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just" rtl="0">
              <a:spcBef>
                <a:spcPts val="360"/>
              </a:spcBef>
              <a:spcAft>
                <a:spcPts val="0"/>
              </a:spcAft>
              <a:buSzPts val="1080"/>
              <a:buNone/>
            </a:pPr>
            <a:r>
              <a:rPr lang="en-GB" sz="2400" dirty="0"/>
              <a:t>[1] Kaur, S., Singh, S., &amp; Kaushal, S. (2021). Abusive content detection in online user-generated data: a survey. Procedia Computer Science, 189, 274-281.</a:t>
            </a:r>
            <a:endParaRPr lang="en-US" sz="2400" dirty="0"/>
          </a:p>
          <a:p>
            <a:pPr marL="457200" lvl="0" indent="0" algn="just" rtl="0">
              <a:spcBef>
                <a:spcPts val="360"/>
              </a:spcBef>
              <a:spcAft>
                <a:spcPts val="0"/>
              </a:spcAft>
              <a:buSzPts val="1080"/>
              <a:buNone/>
            </a:pPr>
            <a:r>
              <a:rPr lang="en-US" sz="2400" dirty="0"/>
              <a:t>[2] </a:t>
            </a:r>
            <a:r>
              <a:rPr lang="en-GB" sz="2400" dirty="0" err="1"/>
              <a:t>Aurpa</a:t>
            </a:r>
            <a:r>
              <a:rPr lang="en-GB" sz="2400" dirty="0"/>
              <a:t>, T. T., Sadik, R., &amp; Ahmed, M. S. (2022). Abusive Bangla comments detection on Facebook using transformer-based deep learning models. Social Network Analysis and Mining, 12(1), 24.</a:t>
            </a:r>
          </a:p>
          <a:p>
            <a:pPr marL="457200" lvl="0" indent="0" algn="just" rtl="0">
              <a:spcBef>
                <a:spcPts val="360"/>
              </a:spcBef>
              <a:spcAft>
                <a:spcPts val="0"/>
              </a:spcAft>
              <a:buSzPts val="1080"/>
              <a:buNone/>
            </a:pPr>
            <a:r>
              <a:rPr lang="en-GB" sz="2400" dirty="0"/>
              <a:t>[3] </a:t>
            </a:r>
            <a:r>
              <a:rPr lang="en-GB" sz="2400" dirty="0" err="1"/>
              <a:t>Spiesberger</a:t>
            </a:r>
            <a:r>
              <a:rPr lang="en-GB" sz="2400" dirty="0"/>
              <a:t>, A. A., </a:t>
            </a:r>
            <a:r>
              <a:rPr lang="en-GB" sz="2400" dirty="0" err="1"/>
              <a:t>Triantafyllopoulos</a:t>
            </a:r>
            <a:r>
              <a:rPr lang="en-GB" sz="2400" dirty="0"/>
              <a:t>, A., </a:t>
            </a:r>
            <a:r>
              <a:rPr lang="en-GB" sz="2400" dirty="0" err="1"/>
              <a:t>Tsangko</a:t>
            </a:r>
            <a:r>
              <a:rPr lang="en-GB" sz="2400" dirty="0"/>
              <a:t>, I., &amp; Schuller, B. W. (2024). Abusive Speech Detection in Indic Languages Using Acoustic Features. </a:t>
            </a:r>
            <a:r>
              <a:rPr lang="en-GB" sz="2400" dirty="0" err="1"/>
              <a:t>arXiv</a:t>
            </a:r>
            <a:r>
              <a:rPr lang="en-GB" sz="2400" dirty="0"/>
              <a:t> preprint arXiv:2407.20808.</a:t>
            </a:r>
          </a:p>
        </p:txBody>
      </p:sp>
    </p:spTree>
    <p:extLst>
      <p:ext uri="{BB962C8B-B14F-4D97-AF65-F5344CB8AC3E}">
        <p14:creationId xmlns:p14="http://schemas.microsoft.com/office/powerpoint/2010/main" val="3841087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d96257743d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90" name="Google Shape;90;g1d96257743d_0_0"/>
          <p:cNvSpPr txBox="1">
            <a:spLocks noGrp="1"/>
          </p:cNvSpPr>
          <p:nvPr>
            <p:ph type="body" idx="1"/>
          </p:nvPr>
        </p:nvSpPr>
        <p:spPr>
          <a:xfrm>
            <a:off x="-346039" y="929699"/>
            <a:ext cx="9009748" cy="485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0" algn="just">
              <a:buNone/>
            </a:pPr>
            <a:r>
              <a:rPr lang="en-GB" sz="2400" dirty="0"/>
              <a:t>[4] </a:t>
            </a:r>
            <a:r>
              <a:rPr lang="en-GB" sz="2400" dirty="0" err="1"/>
              <a:t>Premjith</a:t>
            </a:r>
            <a:r>
              <a:rPr lang="en-GB" sz="2400" dirty="0"/>
              <a:t>, B., Sowmya, V., </a:t>
            </a:r>
            <a:r>
              <a:rPr lang="en-GB" sz="2400" dirty="0" err="1"/>
              <a:t>Chakravarthi</a:t>
            </a:r>
            <a:r>
              <a:rPr lang="en-GB" sz="2400" dirty="0"/>
              <a:t>, B. R., Natarajan, R., Nandhini, K., Murugappan, A., ... &amp; Sn, P. (2023, September). Findings of the shared task on multimodal abusive language detection and sentiment analysis in </a:t>
            </a:r>
            <a:r>
              <a:rPr lang="en-GB" sz="2400" dirty="0" err="1"/>
              <a:t>tamil</a:t>
            </a:r>
            <a:r>
              <a:rPr lang="en-GB" sz="2400" dirty="0"/>
              <a:t> and </a:t>
            </a:r>
            <a:r>
              <a:rPr lang="en-GB" sz="2400" dirty="0" err="1"/>
              <a:t>malayalam</a:t>
            </a:r>
            <a:r>
              <a:rPr lang="en-GB" sz="2400" dirty="0"/>
              <a:t>. In Proceedings of the Third Workshop on Speech and Language Technologies for Dravidian Languages (pp. 72-79).</a:t>
            </a:r>
          </a:p>
          <a:p>
            <a:pPr indent="0" algn="just">
              <a:buNone/>
            </a:pPr>
            <a:r>
              <a:rPr lang="en-GB" sz="2400" dirty="0"/>
              <a:t>[5] </a:t>
            </a:r>
            <a:r>
              <a:rPr lang="en-GB" sz="2400" dirty="0" err="1"/>
              <a:t>Krishanu</a:t>
            </a:r>
            <a:r>
              <a:rPr lang="en-GB" sz="2400" dirty="0"/>
              <a:t> </a:t>
            </a:r>
            <a:r>
              <a:rPr lang="en-GB" sz="2400" dirty="0" err="1"/>
              <a:t>Maity</a:t>
            </a:r>
            <a:r>
              <a:rPr lang="en-GB" sz="2400" dirty="0"/>
              <a:t>, </a:t>
            </a:r>
            <a:r>
              <a:rPr lang="en-GB" sz="2400" dirty="0" err="1"/>
              <a:t>Poornash</a:t>
            </a:r>
            <a:r>
              <a:rPr lang="en-GB" sz="2400" dirty="0"/>
              <a:t> Sangeetha, </a:t>
            </a:r>
            <a:r>
              <a:rPr lang="en-GB" sz="2400" dirty="0" err="1"/>
              <a:t>Sriparna</a:t>
            </a:r>
            <a:r>
              <a:rPr lang="en-GB" sz="2400" dirty="0"/>
              <a:t> Saha, and </a:t>
            </a:r>
            <a:r>
              <a:rPr lang="en-GB" sz="2400" dirty="0" err="1"/>
              <a:t>Pushpak</a:t>
            </a:r>
            <a:r>
              <a:rPr lang="en-GB" sz="2400" dirty="0"/>
              <a:t> Bhattacharyya. 2024. </a:t>
            </a:r>
            <a:r>
              <a:rPr lang="en-GB" sz="2400" dirty="0" err="1"/>
              <a:t>ToxVidLM</a:t>
            </a:r>
            <a:r>
              <a:rPr lang="en-GB" sz="2400" dirty="0"/>
              <a:t>: A Multimodal Framework for Toxicity Detection in Code-Mixed Videos. In Findings of the Association for Computational Linguistics ACL 2024, pages 11130–11142, Bangkok, Thailand and virtual meeting. Association for Computational Linguistics.</a:t>
            </a:r>
            <a:endParaRPr lang="en-US" sz="2400" dirty="0"/>
          </a:p>
          <a:p>
            <a:pPr marL="457200" lvl="0" indent="0" algn="just" rtl="0">
              <a:spcBef>
                <a:spcPts val="360"/>
              </a:spcBef>
              <a:spcAft>
                <a:spcPts val="0"/>
              </a:spcAft>
              <a:buSzPts val="1080"/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250117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bbd2e6e3df_2_28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51B542-E78F-4544-A689-E36680546AE7}"/>
              </a:ext>
            </a:extLst>
          </p:cNvPr>
          <p:cNvSpPr txBox="1"/>
          <p:nvPr/>
        </p:nvSpPr>
        <p:spPr>
          <a:xfrm>
            <a:off x="2519082" y="2133003"/>
            <a:ext cx="3616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17C426-4DB4-4217-AA68-9E18AA5E437E}"/>
              </a:ext>
            </a:extLst>
          </p:cNvPr>
          <p:cNvSpPr txBox="1"/>
          <p:nvPr/>
        </p:nvSpPr>
        <p:spPr>
          <a:xfrm>
            <a:off x="1906757" y="3250011"/>
            <a:ext cx="3921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5400" b="1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612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Contents</a:t>
            </a:r>
            <a:endParaRPr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3B46D97-90BE-2BD3-F5BF-B5E28145464B}"/>
              </a:ext>
            </a:extLst>
          </p:cNvPr>
          <p:cNvSpPr txBox="1">
            <a:spLocks noChangeArrowheads="1"/>
          </p:cNvSpPr>
          <p:nvPr/>
        </p:nvSpPr>
        <p:spPr>
          <a:xfrm>
            <a:off x="415637" y="1132176"/>
            <a:ext cx="7229764" cy="6127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718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folHlink"/>
              </a:buClr>
              <a:buSzPts val="1080"/>
              <a:buFont typeface="Noto Sans Symbols"/>
              <a:buChar char="•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9146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hlink"/>
              </a:buClr>
              <a:buSzPts val="990"/>
              <a:buFont typeface="Noto Sans Symbols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folHlink"/>
              </a:buClr>
              <a:buSzPts val="90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146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99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algn="just">
              <a:spcBef>
                <a:spcPts val="700"/>
              </a:spcBef>
              <a:buClrTx/>
              <a:buSzPct val="60000"/>
              <a:buFont typeface="Wingdings" panose="05000000000000000000" pitchFamily="2" charset="2"/>
              <a:buChar char="Ø"/>
            </a:pPr>
            <a:r>
              <a:rPr lang="en-NZ" altLang="en-US" dirty="0">
                <a:solidFill>
                  <a:srgbClr val="000000"/>
                </a:solidFill>
                <a:ea typeface="Gulim" panose="020B0600000101010101" pitchFamily="34" charset="-127"/>
                <a:cs typeface="Gulim" panose="020B0600000101010101" pitchFamily="34" charset="-127"/>
              </a:rPr>
              <a:t>Introduction</a:t>
            </a:r>
          </a:p>
          <a:p>
            <a:pPr algn="just">
              <a:spcBef>
                <a:spcPts val="700"/>
              </a:spcBef>
              <a:buClrTx/>
              <a:buSzPct val="60000"/>
              <a:buFont typeface="Wingdings" panose="05000000000000000000" pitchFamily="2" charset="2"/>
              <a:buChar char="Ø"/>
            </a:pPr>
            <a:r>
              <a:rPr lang="en-NZ" altLang="en-US" dirty="0"/>
              <a:t>Motivation</a:t>
            </a:r>
          </a:p>
          <a:p>
            <a:pPr algn="just">
              <a:spcBef>
                <a:spcPts val="700"/>
              </a:spcBef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000000"/>
                </a:solidFill>
                <a:ea typeface="Gulim" panose="020B0600000101010101" pitchFamily="34" charset="-127"/>
                <a:cs typeface="Gulim" panose="020B0600000101010101" pitchFamily="34" charset="-127"/>
              </a:rPr>
              <a:t>Challenge</a:t>
            </a:r>
          </a:p>
          <a:p>
            <a:pPr algn="just">
              <a:spcBef>
                <a:spcPts val="700"/>
              </a:spcBef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000000"/>
                </a:solidFill>
                <a:ea typeface="Gulim" panose="020B0600000101010101" pitchFamily="34" charset="-127"/>
                <a:cs typeface="Gulim" panose="020B0600000101010101" pitchFamily="34" charset="-127"/>
              </a:rPr>
              <a:t>Objective</a:t>
            </a:r>
          </a:p>
          <a:p>
            <a:pPr algn="just">
              <a:spcBef>
                <a:spcPts val="700"/>
              </a:spcBef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000000"/>
                </a:solidFill>
                <a:ea typeface="Gulim" panose="020B0600000101010101" pitchFamily="34" charset="-127"/>
                <a:cs typeface="Gulim" panose="020B0600000101010101" pitchFamily="34" charset="-127"/>
              </a:rPr>
              <a:t>Related Work</a:t>
            </a:r>
          </a:p>
          <a:p>
            <a:pPr algn="just">
              <a:spcBef>
                <a:spcPts val="700"/>
              </a:spcBef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000000"/>
                </a:solidFill>
                <a:ea typeface="Gulim" panose="020B0600000101010101" pitchFamily="34" charset="-127"/>
                <a:cs typeface="Gulim" panose="020B0600000101010101" pitchFamily="34" charset="-127"/>
              </a:rPr>
              <a:t>Research Gap</a:t>
            </a:r>
          </a:p>
          <a:p>
            <a:pPr algn="just">
              <a:spcBef>
                <a:spcPts val="700"/>
              </a:spcBef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000000"/>
                </a:solidFill>
                <a:ea typeface="Gulim" panose="020B0600000101010101" pitchFamily="34" charset="-127"/>
                <a:cs typeface="Gulim" panose="020B0600000101010101" pitchFamily="34" charset="-127"/>
              </a:rPr>
              <a:t>Methodology</a:t>
            </a:r>
          </a:p>
          <a:p>
            <a:pPr algn="just">
              <a:spcBef>
                <a:spcPts val="700"/>
              </a:spcBef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rgbClr val="000000"/>
                </a:solidFill>
                <a:ea typeface="Gulim" panose="020B0600000101010101" pitchFamily="34" charset="-127"/>
                <a:cs typeface="Gulim" panose="020B0600000101010101" pitchFamily="34" charset="-127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Introduction</a:t>
            </a:r>
            <a:endParaRPr lang="en-US" dirty="0"/>
          </a:p>
        </p:txBody>
      </p:sp>
      <p:sp>
        <p:nvSpPr>
          <p:cNvPr id="83" name="Google Shape;83;g1bb1ad410c0_0_0"/>
          <p:cNvSpPr txBox="1">
            <a:spLocks noGrp="1"/>
          </p:cNvSpPr>
          <p:nvPr>
            <p:ph type="body" idx="1"/>
          </p:nvPr>
        </p:nvSpPr>
        <p:spPr>
          <a:xfrm>
            <a:off x="-692727" y="1123027"/>
            <a:ext cx="8845668" cy="5153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71600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GB"/>
              <a:t>The term “Abusive language” [1] includes-</a:t>
            </a:r>
          </a:p>
          <a:p>
            <a:pPr marL="1828800" lvl="1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§"/>
            </a:pPr>
            <a:r>
              <a:rPr lang="en-GB" sz="2800"/>
              <a:t>Bad words</a:t>
            </a:r>
          </a:p>
          <a:p>
            <a:pPr marL="1828800" lvl="1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§"/>
            </a:pPr>
            <a:r>
              <a:rPr lang="en-GB" sz="2800"/>
              <a:t>Racial, ethnic and sexist slurs</a:t>
            </a:r>
          </a:p>
          <a:p>
            <a:pPr marL="1828800" lvl="1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§"/>
            </a:pPr>
            <a:r>
              <a:rPr lang="en-GB" sz="2800"/>
              <a:t>Swear words</a:t>
            </a:r>
          </a:p>
          <a:p>
            <a:pPr marL="1828800" lvl="1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§"/>
            </a:pPr>
            <a:r>
              <a:rPr lang="en-GB" sz="2800"/>
              <a:t>Cyberbully and threats</a:t>
            </a:r>
            <a:endParaRPr lang="en-GB" sz="2800" dirty="0"/>
          </a:p>
        </p:txBody>
      </p:sp>
      <p:pic>
        <p:nvPicPr>
          <p:cNvPr id="3" name="Picture 2" descr="A diagram of a language&#10;&#10;Description automatically generated with medium confidence">
            <a:extLst>
              <a:ext uri="{FF2B5EF4-FFF2-40B4-BE49-F238E27FC236}">
                <a16:creationId xmlns:a16="http://schemas.microsoft.com/office/drawing/2014/main" id="{78D4B93D-702F-C865-9DBB-5D9938A22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6810" y="2163473"/>
            <a:ext cx="3057525" cy="22955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Introduction</a:t>
            </a:r>
            <a:r>
              <a:rPr lang="en-US" altLang="en-US" dirty="0"/>
              <a:t> (Cont.)</a:t>
            </a:r>
            <a:endParaRPr dirty="0"/>
          </a:p>
        </p:txBody>
      </p:sp>
      <p:sp>
        <p:nvSpPr>
          <p:cNvPr id="83" name="Google Shape;83;g1bb1ad410c0_0_0"/>
          <p:cNvSpPr txBox="1">
            <a:spLocks noGrp="1"/>
          </p:cNvSpPr>
          <p:nvPr>
            <p:ph type="body" idx="1"/>
          </p:nvPr>
        </p:nvSpPr>
        <p:spPr>
          <a:xfrm>
            <a:off x="-628073" y="3993918"/>
            <a:ext cx="5107709" cy="1363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indent="0" algn="just">
              <a:buClrTx/>
              <a:buSzPct val="60000"/>
              <a:buNone/>
            </a:pPr>
            <a:r>
              <a:rPr lang="en-US" dirty="0"/>
              <a:t>Transcript: </a:t>
            </a:r>
            <a:r>
              <a:rPr lang="en-US" dirty="0" err="1"/>
              <a:t>নইলে</a:t>
            </a:r>
            <a:r>
              <a:rPr lang="en-US" dirty="0"/>
              <a:t> </a:t>
            </a:r>
            <a:r>
              <a:rPr lang="en-US" dirty="0" err="1"/>
              <a:t>তোকে</a:t>
            </a:r>
            <a:r>
              <a:rPr lang="en-US" dirty="0"/>
              <a:t> </a:t>
            </a:r>
            <a:r>
              <a:rPr lang="en-US" dirty="0" err="1"/>
              <a:t>আমি</a:t>
            </a:r>
            <a:r>
              <a:rPr lang="en-US" dirty="0"/>
              <a:t> </a:t>
            </a:r>
            <a:r>
              <a:rPr lang="en-US" dirty="0" err="1"/>
              <a:t>জিন্দা</a:t>
            </a:r>
            <a:r>
              <a:rPr lang="en-US" dirty="0"/>
              <a:t> </a:t>
            </a:r>
            <a:r>
              <a:rPr lang="en-US" dirty="0" err="1"/>
              <a:t>পুতে</a:t>
            </a:r>
            <a:r>
              <a:rPr lang="en-US" dirty="0"/>
              <a:t> </a:t>
            </a:r>
            <a:r>
              <a:rPr lang="en-US" dirty="0" err="1"/>
              <a:t>ফেলব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শুয়োরের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বাচ্চা</a:t>
            </a:r>
            <a:endParaRPr lang="en-US" dirty="0">
              <a:solidFill>
                <a:srgbClr val="FF0000"/>
              </a:solidFill>
            </a:endParaRPr>
          </a:p>
          <a:p>
            <a:pPr marL="914400" indent="0" algn="just">
              <a:buClrTx/>
              <a:buSzPct val="60000"/>
              <a:buNone/>
            </a:pPr>
            <a:r>
              <a:rPr lang="en-US" dirty="0"/>
              <a:t>Class: Abusive</a:t>
            </a:r>
            <a:endParaRPr dirty="0"/>
          </a:p>
        </p:txBody>
      </p:sp>
      <p:sp>
        <p:nvSpPr>
          <p:cNvPr id="5" name="Google Shape;83;g1bb1ad410c0_0_0">
            <a:extLst>
              <a:ext uri="{FF2B5EF4-FFF2-40B4-BE49-F238E27FC236}">
                <a16:creationId xmlns:a16="http://schemas.microsoft.com/office/drawing/2014/main" id="{6E35894D-3C87-360A-9EEA-8CFB231F3AB6}"/>
              </a:ext>
            </a:extLst>
          </p:cNvPr>
          <p:cNvSpPr txBox="1">
            <a:spLocks/>
          </p:cNvSpPr>
          <p:nvPr/>
        </p:nvSpPr>
        <p:spPr>
          <a:xfrm>
            <a:off x="3612833" y="3979254"/>
            <a:ext cx="5107709" cy="1363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718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folHlink"/>
              </a:buClr>
              <a:buSzPts val="1080"/>
              <a:buFont typeface="Noto Sans Symbols"/>
              <a:buChar char="•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9146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hlink"/>
              </a:buClr>
              <a:buSzPts val="990"/>
              <a:buFont typeface="Noto Sans Symbols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folHlink"/>
              </a:buClr>
              <a:buSzPts val="90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146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99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914400" indent="0" algn="just">
              <a:buClrTx/>
              <a:buSzPct val="60000"/>
              <a:buFont typeface="Noto Sans Symbols"/>
              <a:buNone/>
            </a:pPr>
            <a:r>
              <a:rPr lang="en-US" dirty="0"/>
              <a:t>Transcript: </a:t>
            </a:r>
            <a:r>
              <a:rPr lang="en-US" dirty="0" err="1"/>
              <a:t>আমি</a:t>
            </a:r>
            <a:r>
              <a:rPr lang="en-US" dirty="0"/>
              <a:t> </a:t>
            </a:r>
            <a:r>
              <a:rPr lang="en-US" dirty="0" err="1"/>
              <a:t>এখন</a:t>
            </a:r>
            <a:r>
              <a:rPr lang="en-US" dirty="0"/>
              <a:t> </a:t>
            </a:r>
            <a:r>
              <a:rPr lang="en-US" dirty="0" err="1"/>
              <a:t>ইউটিউব</a:t>
            </a:r>
            <a:r>
              <a:rPr lang="en-US" dirty="0"/>
              <a:t> </a:t>
            </a:r>
            <a:r>
              <a:rPr lang="en-US" dirty="0" err="1"/>
              <a:t>এর</a:t>
            </a:r>
            <a:r>
              <a:rPr lang="en-US" dirty="0"/>
              <a:t> </a:t>
            </a:r>
            <a:r>
              <a:rPr lang="en-US" dirty="0" err="1"/>
              <a:t>সিঙ্গাপুর</a:t>
            </a:r>
            <a:r>
              <a:rPr lang="en-US" dirty="0"/>
              <a:t> </a:t>
            </a:r>
            <a:r>
              <a:rPr lang="en-US" dirty="0" err="1"/>
              <a:t>অফিসের</a:t>
            </a:r>
            <a:r>
              <a:rPr lang="en-US" dirty="0"/>
              <a:t> </a:t>
            </a:r>
            <a:r>
              <a:rPr lang="en-US" dirty="0" err="1"/>
              <a:t>সরাসরি</a:t>
            </a:r>
            <a:r>
              <a:rPr lang="en-US" dirty="0"/>
              <a:t> </a:t>
            </a:r>
            <a:r>
              <a:rPr lang="en-US" dirty="0" err="1"/>
              <a:t>ভিতরে</a:t>
            </a:r>
            <a:endParaRPr lang="as-IN" dirty="0"/>
          </a:p>
          <a:p>
            <a:pPr marL="914400" indent="0" algn="just">
              <a:buClrTx/>
              <a:buSzPct val="60000"/>
              <a:buFont typeface="Noto Sans Symbols"/>
              <a:buNone/>
            </a:pPr>
            <a:r>
              <a:rPr lang="en-US" dirty="0"/>
              <a:t>Class: Non-Abusive</a:t>
            </a:r>
          </a:p>
        </p:txBody>
      </p:sp>
      <p:pic>
        <p:nvPicPr>
          <p:cNvPr id="6" name="Picture 5" descr="A blurry image of people in a room&#10;&#10;Description automatically generated">
            <a:extLst>
              <a:ext uri="{FF2B5EF4-FFF2-40B4-BE49-F238E27FC236}">
                <a16:creationId xmlns:a16="http://schemas.microsoft.com/office/drawing/2014/main" id="{3F823069-70B0-793D-51EC-4EAC42588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68" y="1336536"/>
            <a:ext cx="4159105" cy="233603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63C0E5D-5079-F0E2-170F-23BCCAD690DC}"/>
              </a:ext>
            </a:extLst>
          </p:cNvPr>
          <p:cNvSpPr/>
          <p:nvPr/>
        </p:nvSpPr>
        <p:spPr>
          <a:xfrm>
            <a:off x="988291" y="2504551"/>
            <a:ext cx="2697018" cy="1016002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9" name="Picture 8" descr="A person in a striped shirt&#10;&#10;Description automatically generated">
            <a:extLst>
              <a:ext uri="{FF2B5EF4-FFF2-40B4-BE49-F238E27FC236}">
                <a16:creationId xmlns:a16="http://schemas.microsoft.com/office/drawing/2014/main" id="{B43AF371-6BFB-EC20-03AA-FE6E3B7B36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609" y="1336536"/>
            <a:ext cx="4159106" cy="233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95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Introduction </a:t>
            </a:r>
            <a:r>
              <a:rPr lang="en-US" altLang="en-US" dirty="0"/>
              <a:t>(Cont.)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ED9E5B-35E3-D835-C428-819105E39614}"/>
              </a:ext>
            </a:extLst>
          </p:cNvPr>
          <p:cNvSpPr txBox="1"/>
          <p:nvPr/>
        </p:nvSpPr>
        <p:spPr>
          <a:xfrm>
            <a:off x="1581728" y="5184195"/>
            <a:ext cx="59805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1: Overview of Abusive Language Detection</a:t>
            </a:r>
          </a:p>
        </p:txBody>
      </p:sp>
      <p:pic>
        <p:nvPicPr>
          <p:cNvPr id="3" name="Picture 2" descr="A diagram of a shield&#10;&#10;Description automatically generated">
            <a:extLst>
              <a:ext uri="{FF2B5EF4-FFF2-40B4-BE49-F238E27FC236}">
                <a16:creationId xmlns:a16="http://schemas.microsoft.com/office/drawing/2014/main" id="{3CA30649-28B8-7F61-82CE-4CB8DCA06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618" y="1227863"/>
            <a:ext cx="8118764" cy="376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16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83" name="Google Shape;83;g1bb1ad410c0_0_0"/>
          <p:cNvSpPr txBox="1">
            <a:spLocks noGrp="1"/>
          </p:cNvSpPr>
          <p:nvPr>
            <p:ph type="body" idx="1"/>
          </p:nvPr>
        </p:nvSpPr>
        <p:spPr>
          <a:xfrm>
            <a:off x="-831274" y="1450109"/>
            <a:ext cx="9799783" cy="5153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71600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GB" dirty="0"/>
              <a:t>Significant advancements have been made in multimodal abusive language detection for English, but a clear gap remains for low-resource languages, such as Bangla.</a:t>
            </a:r>
          </a:p>
          <a:p>
            <a:pPr marL="1371600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GB" dirty="0"/>
              <a:t>No work in Bengali addressed three modalities (audio, video, and text) to detect abusive language.</a:t>
            </a:r>
          </a:p>
          <a:p>
            <a:pPr marL="1371600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144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Challenge</a:t>
            </a:r>
            <a:endParaRPr dirty="0"/>
          </a:p>
        </p:txBody>
      </p:sp>
      <p:sp>
        <p:nvSpPr>
          <p:cNvPr id="83" name="Google Shape;83;g1bb1ad410c0_0_0"/>
          <p:cNvSpPr txBox="1">
            <a:spLocks noGrp="1"/>
          </p:cNvSpPr>
          <p:nvPr>
            <p:ph type="body" idx="1"/>
          </p:nvPr>
        </p:nvSpPr>
        <p:spPr>
          <a:xfrm>
            <a:off x="-748146" y="852054"/>
            <a:ext cx="9799783" cy="5153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71600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GB" dirty="0"/>
              <a:t>Difficulty in data acquisition</a:t>
            </a:r>
          </a:p>
          <a:p>
            <a:pPr marL="1828800" lvl="1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GB" sz="2600" dirty="0"/>
              <a:t>Abusive words are beeped in many online media</a:t>
            </a:r>
          </a:p>
          <a:p>
            <a:pPr marL="1828800" lvl="1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GB" sz="2600" dirty="0"/>
              <a:t>Abusive language videos are removed from video platforms for community guidelines violation</a:t>
            </a:r>
          </a:p>
          <a:p>
            <a:pPr marL="1371600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GB" dirty="0"/>
              <a:t>Difficulty in model building</a:t>
            </a:r>
          </a:p>
          <a:p>
            <a:pPr marL="1828800" lvl="1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r>
              <a:rPr lang="en-US" sz="2600" dirty="0"/>
              <a:t>Combining data from various modalities (text, audio, video) into a single coherent representation</a:t>
            </a:r>
          </a:p>
          <a:p>
            <a:pPr marL="1828800" lvl="1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endParaRPr lang="en-GB" dirty="0"/>
          </a:p>
          <a:p>
            <a:pPr marL="1828800" lvl="1" indent="-457200" algn="just">
              <a:lnSpc>
                <a:spcPct val="150000"/>
              </a:lnSpc>
              <a:buClrTx/>
              <a:buSzPct val="60000"/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0448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1F4F5-E899-42B5-86FA-485DBE7F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8DBE5C-A047-4BA2-8200-3B07CA8CF3B9}"/>
              </a:ext>
            </a:extLst>
          </p:cNvPr>
          <p:cNvSpPr txBox="1"/>
          <p:nvPr/>
        </p:nvSpPr>
        <p:spPr>
          <a:xfrm>
            <a:off x="177671" y="1445623"/>
            <a:ext cx="8467565" cy="2651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develop a Multimodal Abusive Language Dataset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multimodal 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for abusive language detection in videos by combining textual, audio and video features.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741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b1ad410c0_0_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836700"/>
          </a:xfrm>
          <a:prstGeom prst="rect">
            <a:avLst/>
          </a:prstGeom>
          <a:gradFill>
            <a:gsLst>
              <a:gs pos="0">
                <a:srgbClr val="D0D0D0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8000" tIns="10800" rIns="18000" bIns="10800" anchor="ctr" anchorCtr="1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Related Work</a:t>
            </a:r>
            <a:endParaRPr dirty="0"/>
          </a:p>
        </p:txBody>
      </p:sp>
      <p:sp>
        <p:nvSpPr>
          <p:cNvPr id="83" name="Google Shape;83;g1bb1ad410c0_0_0"/>
          <p:cNvSpPr txBox="1">
            <a:spLocks noGrp="1"/>
          </p:cNvSpPr>
          <p:nvPr>
            <p:ph type="body" idx="1"/>
          </p:nvPr>
        </p:nvSpPr>
        <p:spPr>
          <a:xfrm>
            <a:off x="258618" y="959100"/>
            <a:ext cx="8811491" cy="54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None/>
            </a:pPr>
            <a:r>
              <a:rPr lang="en-GB" b="1" dirty="0"/>
              <a:t>Abusive Bangla comments detection [2] (</a:t>
            </a:r>
            <a:r>
              <a:rPr lang="en-US" b="1" dirty="0" err="1"/>
              <a:t>Aurpa</a:t>
            </a:r>
            <a:r>
              <a:rPr lang="en-US" b="1" dirty="0"/>
              <a:t> et al., 2021</a:t>
            </a:r>
            <a:r>
              <a:rPr lang="en-GB" dirty="0"/>
              <a:t>)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Dataset consists of comprises 44,001 Bengali texts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ELECTRA-Base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F1 score of 0.84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b="1" dirty="0"/>
              <a:t>Limitations: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Only textual modality</a:t>
            </a:r>
          </a:p>
          <a:p>
            <a:pPr indent="-457200" algn="just">
              <a:lnSpc>
                <a:spcPct val="15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600" dirty="0"/>
              <a:t>Low F1 score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63707932"/>
      </p:ext>
    </p:extLst>
  </p:cSld>
  <p:clrMapOvr>
    <a:masterClrMapping/>
  </p:clrMapOvr>
</p:sld>
</file>

<file path=ppt/theme/theme1.xml><?xml version="1.0" encoding="utf-8"?>
<a:theme xmlns:a="http://schemas.openxmlformats.org/drawingml/2006/main" name="1_islab2006-Eng">
  <a:themeElements>
    <a:clrScheme name="1_islab2006-Eng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2965</TotalTime>
  <Words>794</Words>
  <Application>Microsoft Office PowerPoint</Application>
  <PresentationFormat>On-screen Show (4:3)</PresentationFormat>
  <Paragraphs>113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Calibri</vt:lpstr>
      <vt:lpstr>Gulim</vt:lpstr>
      <vt:lpstr>Times New Roman</vt:lpstr>
      <vt:lpstr>Arial Narrow</vt:lpstr>
      <vt:lpstr>Wingdings</vt:lpstr>
      <vt:lpstr>Noto Sans Symbols</vt:lpstr>
      <vt:lpstr>Tahoma</vt:lpstr>
      <vt:lpstr>Calibri Light</vt:lpstr>
      <vt:lpstr>Arial</vt:lpstr>
      <vt:lpstr>Constantia</vt:lpstr>
      <vt:lpstr>1_islab2006-Eng</vt:lpstr>
      <vt:lpstr>Office Theme</vt:lpstr>
      <vt:lpstr>Abusive Language Detection from Multimodal Content using Transformers</vt:lpstr>
      <vt:lpstr>Contents</vt:lpstr>
      <vt:lpstr>Introduction</vt:lpstr>
      <vt:lpstr>Introduction (Cont.)</vt:lpstr>
      <vt:lpstr>Introduction (Cont.)</vt:lpstr>
      <vt:lpstr>Motivation</vt:lpstr>
      <vt:lpstr>Challenge</vt:lpstr>
      <vt:lpstr>Objective</vt:lpstr>
      <vt:lpstr>Related Work</vt:lpstr>
      <vt:lpstr>Related Work (Cont.)</vt:lpstr>
      <vt:lpstr>Related Work (Cont.)</vt:lpstr>
      <vt:lpstr>Related Work (Cont.)</vt:lpstr>
      <vt:lpstr>Research Gap</vt:lpstr>
      <vt:lpstr>Methodology</vt:lpstr>
      <vt:lpstr>Methodology</vt:lpstr>
      <vt:lpstr>Conclusion</vt:lpstr>
      <vt:lpstr>References</vt:lpstr>
      <vt:lpstr>References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Modeling of  Export Import Bank of Bangladesh Limited (Pahartali Branch)</dc:title>
  <dc:creator>priyam</dc:creator>
  <cp:lastModifiedBy>Ashraful Islam Paran</cp:lastModifiedBy>
  <cp:revision>128</cp:revision>
  <dcterms:created xsi:type="dcterms:W3CDTF">2012-03-24T22:43:44Z</dcterms:created>
  <dcterms:modified xsi:type="dcterms:W3CDTF">2024-10-17T15:53:35Z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2023-07-12T06:38:33Z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248d3fd5-07bc-47d9-926d-1556b634441f</vt:lpwstr>
  </property>
  <property fmtid="{D5CDD505-2E9C-101B-9397-08002B2CF9AE}" pid="7" name="MSIP_Label_defa4170-0d19-0005-0004-bc88714345d2_ActionId">
    <vt:lpwstr>f2ef855e-c7d0-4453-8dbd-a767b036eee2</vt:lpwstr>
  </property>
  <property fmtid="{D5CDD505-2E9C-101B-9397-08002B2CF9AE}" pid="8" name="MSIP_Label_defa4170-0d19-0005-0004-bc88714345d2_ContentBits">
    <vt:lpwstr>0</vt:lpwstr>
  </property>
</Properties>
</file>

<file path=docProps/thumbnail.jpeg>
</file>